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populationmedia.org/issue/environmental-protec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populationmedia.org/issue/human-righ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2488" y="1293541"/>
            <a:ext cx="9144000" cy="2598236"/>
          </a:xfrm>
        </p:spPr>
        <p:txBody>
          <a:bodyPr/>
          <a:lstStyle/>
          <a:p>
            <a:r>
              <a:rPr lang="en-US" b="1" dirty="0"/>
              <a:t>Population Welfare</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Definition, Meaning &amp; Importance</a:t>
            </a:r>
            <a:endParaRPr lang="en-US" dirty="0"/>
          </a:p>
        </p:txBody>
      </p:sp>
    </p:spTree>
    <p:extLst>
      <p:ext uri="{BB962C8B-B14F-4D97-AF65-F5344CB8AC3E}">
        <p14:creationId xmlns:p14="http://schemas.microsoft.com/office/powerpoint/2010/main" val="2574743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535259"/>
            <a:ext cx="10781371" cy="5641704"/>
          </a:xfrm>
        </p:spPr>
        <p:txBody>
          <a:bodyPr>
            <a:normAutofit lnSpcReduction="10000"/>
          </a:bodyPr>
          <a:lstStyle/>
          <a:p>
            <a:pPr marL="0" indent="0" algn="just">
              <a:buNone/>
            </a:pPr>
            <a:r>
              <a:rPr lang="en-US" dirty="0" smtClean="0"/>
              <a:t>	</a:t>
            </a:r>
            <a:r>
              <a:rPr lang="en-US" sz="2600" b="1" dirty="0" smtClean="0"/>
              <a:t>Population </a:t>
            </a:r>
            <a:r>
              <a:rPr lang="en-US" sz="2600" b="1" dirty="0"/>
              <a:t>welfare</a:t>
            </a:r>
            <a:r>
              <a:rPr lang="en-US" sz="2600" dirty="0"/>
              <a:t>, which means how the </a:t>
            </a:r>
            <a:r>
              <a:rPr lang="en-US" sz="2600" b="1" dirty="0"/>
              <a:t>quality of people’s lives</a:t>
            </a:r>
            <a:r>
              <a:rPr lang="en-US" sz="2600" dirty="0"/>
              <a:t> can be improved by providing them with essentials, especially health and education, is something which must be considered today by all political parties, especially with their focus on marginalized sections of society such as women, children and minorities. 				</a:t>
            </a:r>
            <a:endParaRPr lang="en-US" sz="2600" dirty="0"/>
          </a:p>
          <a:p>
            <a:pPr marL="0" indent="0" algn="just">
              <a:buNone/>
            </a:pPr>
            <a:r>
              <a:rPr lang="en-US" sz="2600" dirty="0"/>
              <a:t>	</a:t>
            </a:r>
            <a:endParaRPr lang="en-US" sz="2600" dirty="0" smtClean="0"/>
          </a:p>
          <a:p>
            <a:pPr marL="0" indent="0" algn="just">
              <a:buNone/>
            </a:pPr>
            <a:r>
              <a:rPr lang="en-US" sz="2600" dirty="0"/>
              <a:t>	</a:t>
            </a:r>
            <a:r>
              <a:rPr lang="en-US" sz="2600" dirty="0" smtClean="0"/>
              <a:t>The </a:t>
            </a:r>
            <a:r>
              <a:rPr lang="en-US" sz="2600" b="1" dirty="0"/>
              <a:t>population welfare strategies </a:t>
            </a:r>
            <a:r>
              <a:rPr lang="en-US" sz="2600" dirty="0"/>
              <a:t>therefore focus on giving parents the </a:t>
            </a:r>
            <a:r>
              <a:rPr lang="en-US" sz="2600" b="1" dirty="0"/>
              <a:t>opportunity to choose smaller families</a:t>
            </a:r>
            <a:r>
              <a:rPr lang="en-US" sz="2600" dirty="0"/>
              <a:t>. As high levels of fertility are associated with health risks for both mother and children, and puts added pressure on efforts to expand and improve the delivery of basic social services. </a:t>
            </a:r>
            <a:endParaRPr lang="en-US" sz="2600" dirty="0" smtClean="0"/>
          </a:p>
          <a:p>
            <a:pPr marL="0" indent="0" algn="just">
              <a:buNone/>
            </a:pPr>
            <a:r>
              <a:rPr lang="en-US" sz="2600" dirty="0"/>
              <a:t>	</a:t>
            </a:r>
            <a:endParaRPr lang="en-US" sz="2600" dirty="0" smtClean="0"/>
          </a:p>
          <a:p>
            <a:pPr marL="0" indent="0" algn="just">
              <a:buNone/>
            </a:pPr>
            <a:r>
              <a:rPr lang="en-US" sz="2600" dirty="0"/>
              <a:t>	</a:t>
            </a:r>
            <a:r>
              <a:rPr lang="en-US" sz="2600" dirty="0" smtClean="0"/>
              <a:t>But </a:t>
            </a:r>
            <a:r>
              <a:rPr lang="en-US" sz="2600" dirty="0"/>
              <a:t>in order to understand that what is this small family norm and how it can be attained, at first, it is </a:t>
            </a:r>
            <a:r>
              <a:rPr lang="en-US" sz="2600" b="1" dirty="0"/>
              <a:t>important to understand the phenomenon of family planning.</a:t>
            </a:r>
            <a:r>
              <a:rPr lang="en-US" dirty="0"/>
              <a:t>	</a:t>
            </a:r>
            <a:endParaRPr lang="en-US" dirty="0"/>
          </a:p>
        </p:txBody>
      </p:sp>
    </p:spTree>
    <p:extLst>
      <p:ext uri="{BB962C8B-B14F-4D97-AF65-F5344CB8AC3E}">
        <p14:creationId xmlns:p14="http://schemas.microsoft.com/office/powerpoint/2010/main" val="438702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825976" cy="5719763"/>
          </a:xfrm>
        </p:spPr>
        <p:txBody>
          <a:bodyPr>
            <a:normAutofit/>
          </a:bodyPr>
          <a:lstStyle/>
          <a:p>
            <a:pPr marL="0" indent="0" algn="just">
              <a:buNone/>
            </a:pPr>
            <a:r>
              <a:rPr lang="en-US" dirty="0" smtClean="0"/>
              <a:t>	</a:t>
            </a:r>
            <a:r>
              <a:rPr lang="en-US" sz="2600" dirty="0" smtClean="0"/>
              <a:t>Often </a:t>
            </a:r>
            <a:r>
              <a:rPr lang="en-US" sz="2600" dirty="0"/>
              <a:t>people wonder just exactly what family planning is and how it can help people. </a:t>
            </a:r>
            <a:r>
              <a:rPr lang="en-US" sz="2600" b="1" dirty="0"/>
              <a:t>Becoming family planners </a:t>
            </a:r>
            <a:r>
              <a:rPr lang="en-US" sz="2600" dirty="0"/>
              <a:t>means that a couple understands how important it is </a:t>
            </a:r>
            <a:r>
              <a:rPr lang="en-US" sz="2600" b="1" dirty="0"/>
              <a:t>to have only as many children as the family and the country can care for adequately</a:t>
            </a:r>
            <a:r>
              <a:rPr lang="en-US" sz="2600" dirty="0"/>
              <a:t>, and </a:t>
            </a:r>
            <a:r>
              <a:rPr lang="en-US" sz="2600" b="1" dirty="0"/>
              <a:t>to space these children properly- </a:t>
            </a:r>
            <a:r>
              <a:rPr lang="en-US" sz="2600" dirty="0"/>
              <a:t>and it means that  the  couple is able to achieve this goal. </a:t>
            </a:r>
            <a:endParaRPr lang="en-US" sz="2600" dirty="0" smtClean="0"/>
          </a:p>
          <a:p>
            <a:pPr marL="0" indent="0" algn="just">
              <a:buNone/>
            </a:pPr>
            <a:r>
              <a:rPr lang="en-US" sz="2600" dirty="0"/>
              <a:t>	</a:t>
            </a:r>
            <a:endParaRPr lang="en-US" sz="2600" dirty="0" smtClean="0"/>
          </a:p>
          <a:p>
            <a:pPr marL="0" indent="0" algn="just">
              <a:buNone/>
            </a:pPr>
            <a:r>
              <a:rPr lang="en-US" sz="2600" dirty="0"/>
              <a:t>	</a:t>
            </a:r>
            <a:r>
              <a:rPr lang="en-US" sz="2600" dirty="0" smtClean="0"/>
              <a:t>Family </a:t>
            </a:r>
            <a:r>
              <a:rPr lang="en-US" sz="2600" dirty="0"/>
              <a:t>planning </a:t>
            </a:r>
            <a:r>
              <a:rPr lang="en-US" sz="2600" b="1" dirty="0"/>
              <a:t>not only means deciding how many children </a:t>
            </a:r>
            <a:r>
              <a:rPr lang="en-US" sz="2600" dirty="0"/>
              <a:t>you want and </a:t>
            </a:r>
            <a:r>
              <a:rPr lang="en-US" sz="2600" b="1" dirty="0"/>
              <a:t>how often </a:t>
            </a:r>
            <a:r>
              <a:rPr lang="en-US" sz="2600" dirty="0"/>
              <a:t>you want to bear them. It means </a:t>
            </a:r>
            <a:r>
              <a:rPr lang="en-US" sz="2600" b="1" dirty="0"/>
              <a:t>using a modern method  of birth control </a:t>
            </a:r>
            <a:r>
              <a:rPr lang="en-US" sz="2600" dirty="0"/>
              <a:t>to achieve your goals. </a:t>
            </a:r>
            <a:endParaRPr lang="en-US" sz="2600" dirty="0" smtClean="0"/>
          </a:p>
          <a:p>
            <a:pPr marL="0" indent="0" algn="just">
              <a:buNone/>
            </a:pPr>
            <a:r>
              <a:rPr lang="en-US" sz="2600" dirty="0"/>
              <a:t>	</a:t>
            </a:r>
            <a:endParaRPr lang="en-US" sz="2600" dirty="0" smtClean="0"/>
          </a:p>
          <a:p>
            <a:pPr marL="0" indent="0" algn="just">
              <a:buNone/>
            </a:pPr>
            <a:r>
              <a:rPr lang="en-US" sz="2600" dirty="0"/>
              <a:t>	</a:t>
            </a:r>
            <a:r>
              <a:rPr lang="en-US" sz="2600" dirty="0" smtClean="0"/>
              <a:t>Some </a:t>
            </a:r>
            <a:r>
              <a:rPr lang="en-US" sz="2600" dirty="0"/>
              <a:t>couples may want to have all of their children soon after they are married, and stop bearing children while they are still young and healthy. Other couples might decide to wait a few years before they begin having children. </a:t>
            </a:r>
            <a:endParaRPr lang="en-US" sz="2600" dirty="0"/>
          </a:p>
        </p:txBody>
      </p:sp>
    </p:spTree>
    <p:extLst>
      <p:ext uri="{BB962C8B-B14F-4D97-AF65-F5344CB8AC3E}">
        <p14:creationId xmlns:p14="http://schemas.microsoft.com/office/powerpoint/2010/main" val="1064804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8215"/>
            <a:ext cx="10515600" cy="5128748"/>
          </a:xfrm>
        </p:spPr>
        <p:txBody>
          <a:bodyPr/>
          <a:lstStyle/>
          <a:p>
            <a:pPr marL="0" indent="0" algn="just">
              <a:buNone/>
            </a:pPr>
            <a:r>
              <a:rPr lang="en-US" dirty="0"/>
              <a:t>In simple terms </a:t>
            </a:r>
            <a:r>
              <a:rPr lang="en-US" b="1" dirty="0"/>
              <a:t>we may define </a:t>
            </a:r>
            <a:r>
              <a:rPr lang="en-US" dirty="0"/>
              <a:t>the term as</a:t>
            </a:r>
            <a:r>
              <a:rPr lang="en-US" dirty="0" smtClean="0"/>
              <a:t>:</a:t>
            </a:r>
          </a:p>
          <a:p>
            <a:pPr marL="0" indent="0" algn="just">
              <a:buNone/>
            </a:pPr>
            <a:r>
              <a:rPr lang="en-GB" dirty="0" smtClean="0"/>
              <a:t>	“</a:t>
            </a:r>
            <a:r>
              <a:rPr lang="en-GB" dirty="0"/>
              <a:t>Family Planning refers to </a:t>
            </a:r>
            <a:r>
              <a:rPr lang="en-GB" b="1" dirty="0"/>
              <a:t>enlarging the size of the family </a:t>
            </a:r>
            <a:r>
              <a:rPr lang="en-GB" dirty="0"/>
              <a:t>up to a limit in accordance with the </a:t>
            </a:r>
            <a:r>
              <a:rPr lang="en-GB" b="1" dirty="0"/>
              <a:t>size of income </a:t>
            </a:r>
            <a:r>
              <a:rPr lang="en-GB" dirty="0"/>
              <a:t>of a family. The small size will improve the standard of living of the family. Thus, it implies to have </a:t>
            </a:r>
            <a:r>
              <a:rPr lang="en-GB" b="1" dirty="0"/>
              <a:t>children by choice not by chance, by design and not by accident</a:t>
            </a:r>
            <a:r>
              <a:rPr lang="en-GB" dirty="0"/>
              <a:t>. In simple words, acceptance of small family norm and of less number of children is the thrust of family planning programme”.</a:t>
            </a:r>
            <a:endParaRPr lang="en-US" dirty="0"/>
          </a:p>
          <a:p>
            <a:pPr marL="0" indent="0" algn="just">
              <a:buNone/>
            </a:pPr>
            <a:endParaRPr lang="en-US" dirty="0"/>
          </a:p>
          <a:p>
            <a:pPr algn="just"/>
            <a:endParaRPr lang="en-US" dirty="0"/>
          </a:p>
        </p:txBody>
      </p:sp>
    </p:spTree>
    <p:extLst>
      <p:ext uri="{BB962C8B-B14F-4D97-AF65-F5344CB8AC3E}">
        <p14:creationId xmlns:p14="http://schemas.microsoft.com/office/powerpoint/2010/main" val="2168611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6904"/>
          </a:xfrm>
        </p:spPr>
        <p:txBody>
          <a:bodyPr>
            <a:normAutofit fontScale="90000"/>
          </a:bodyPr>
          <a:lstStyle/>
          <a:p>
            <a:r>
              <a:rPr lang="en-GB" b="1" dirty="0" smtClean="0"/>
              <a:t/>
            </a:r>
            <a:br>
              <a:rPr lang="en-GB" b="1" dirty="0" smtClean="0"/>
            </a:br>
            <a:r>
              <a:rPr lang="en-GB" b="1" dirty="0" smtClean="0"/>
              <a:t>Importance </a:t>
            </a:r>
            <a:r>
              <a:rPr lang="en-GB" b="1" dirty="0"/>
              <a:t>of Population Welfare:</a:t>
            </a:r>
            <a:r>
              <a:rPr lang="en-US" dirty="0"/>
              <a:t/>
            </a:r>
            <a:br>
              <a:rPr lang="en-US" dirty="0"/>
            </a:br>
            <a:endParaRPr lang="en-US" dirty="0"/>
          </a:p>
        </p:txBody>
      </p:sp>
      <p:sp>
        <p:nvSpPr>
          <p:cNvPr id="3" name="Content Placeholder 2"/>
          <p:cNvSpPr>
            <a:spLocks noGrp="1"/>
          </p:cNvSpPr>
          <p:nvPr>
            <p:ph idx="1"/>
          </p:nvPr>
        </p:nvSpPr>
        <p:spPr>
          <a:xfrm>
            <a:off x="838200" y="1538868"/>
            <a:ext cx="10515600" cy="4638095"/>
          </a:xfrm>
        </p:spPr>
        <p:txBody>
          <a:bodyPr/>
          <a:lstStyle/>
          <a:p>
            <a:pPr marL="0" indent="0" algn="just">
              <a:buNone/>
            </a:pPr>
            <a:r>
              <a:rPr lang="en-US" dirty="0" smtClean="0"/>
              <a:t>	We </a:t>
            </a:r>
            <a:r>
              <a:rPr lang="en-US" dirty="0"/>
              <a:t>cannot have a </a:t>
            </a:r>
            <a:r>
              <a:rPr lang="en-US" dirty="0">
                <a:hlinkClick r:id="rId2"/>
              </a:rPr>
              <a:t>sustainable planet</a:t>
            </a:r>
            <a:r>
              <a:rPr lang="en-US" dirty="0"/>
              <a:t> without stabilizing population. As human populations grow, human </a:t>
            </a:r>
            <a:r>
              <a:rPr lang="en-US" b="1" dirty="0"/>
              <a:t>demands for resources </a:t>
            </a:r>
            <a:r>
              <a:rPr lang="en-US" dirty="0"/>
              <a:t>like water, land, trees, and energy also </a:t>
            </a:r>
            <a:r>
              <a:rPr lang="en-US" b="1" dirty="0"/>
              <a:t>grow</a:t>
            </a:r>
            <a:r>
              <a:rPr lang="en-US" dirty="0"/>
              <a:t>. </a:t>
            </a:r>
            <a:endParaRPr lang="en-US" dirty="0" smtClean="0"/>
          </a:p>
          <a:p>
            <a:pPr marL="0" indent="0" algn="just">
              <a:buNone/>
            </a:pPr>
            <a:r>
              <a:rPr lang="en-US" dirty="0"/>
              <a:t>	</a:t>
            </a:r>
            <a:endParaRPr lang="en-US" dirty="0" smtClean="0"/>
          </a:p>
          <a:p>
            <a:pPr marL="0" indent="0" algn="just">
              <a:buNone/>
            </a:pPr>
            <a:r>
              <a:rPr lang="en-US" dirty="0"/>
              <a:t>	</a:t>
            </a:r>
            <a:r>
              <a:rPr lang="en-US" dirty="0" smtClean="0"/>
              <a:t>Unfortunately</a:t>
            </a:r>
            <a:r>
              <a:rPr lang="en-US" dirty="0"/>
              <a:t>, the </a:t>
            </a:r>
            <a:r>
              <a:rPr lang="en-US" b="1" dirty="0"/>
              <a:t>price of all this “growth” is paid for </a:t>
            </a:r>
            <a:r>
              <a:rPr lang="en-US" dirty="0"/>
              <a:t>by other </a:t>
            </a:r>
            <a:r>
              <a:rPr lang="en-US" b="1" dirty="0"/>
              <a:t>endangered plants and animals </a:t>
            </a:r>
            <a:r>
              <a:rPr lang="en-US" dirty="0"/>
              <a:t>and an increasingly </a:t>
            </a:r>
            <a:r>
              <a:rPr lang="en-US" b="1" dirty="0"/>
              <a:t>volatile and dangerous climate</a:t>
            </a:r>
            <a:r>
              <a:rPr lang="en-US" b="1" dirty="0" smtClean="0"/>
              <a:t>.</a:t>
            </a:r>
          </a:p>
          <a:p>
            <a:pPr marL="0" indent="0" algn="just">
              <a:buNone/>
            </a:pPr>
            <a:r>
              <a:rPr lang="en-US" b="1" dirty="0"/>
              <a:t>	</a:t>
            </a:r>
            <a:r>
              <a:rPr lang="en-US" dirty="0" smtClean="0"/>
              <a:t> </a:t>
            </a:r>
          </a:p>
          <a:p>
            <a:pPr marL="0" indent="0" algn="just">
              <a:buNone/>
            </a:pPr>
            <a:r>
              <a:rPr lang="en-US" dirty="0"/>
              <a:t>	</a:t>
            </a:r>
            <a:r>
              <a:rPr lang="en-US" dirty="0" smtClean="0"/>
              <a:t>Any </a:t>
            </a:r>
            <a:r>
              <a:rPr lang="en-US" dirty="0"/>
              <a:t>truly meaningful conservation and sustainability efforts must take the expanding human population footprint into consideration.	</a:t>
            </a:r>
            <a:endParaRPr lang="en-US" dirty="0"/>
          </a:p>
        </p:txBody>
      </p:sp>
    </p:spTree>
    <p:extLst>
      <p:ext uri="{BB962C8B-B14F-4D97-AF65-F5344CB8AC3E}">
        <p14:creationId xmlns:p14="http://schemas.microsoft.com/office/powerpoint/2010/main" val="2370233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735980"/>
            <a:ext cx="10859429" cy="5440983"/>
          </a:xfrm>
        </p:spPr>
        <p:txBody>
          <a:bodyPr>
            <a:normAutofit lnSpcReduction="10000"/>
          </a:bodyPr>
          <a:lstStyle/>
          <a:p>
            <a:pPr marL="0" indent="0" algn="just">
              <a:buNone/>
            </a:pPr>
            <a:r>
              <a:rPr lang="en-US" dirty="0" smtClean="0"/>
              <a:t>	</a:t>
            </a:r>
            <a:r>
              <a:rPr lang="en-US" sz="2600" dirty="0" smtClean="0"/>
              <a:t>Globally</a:t>
            </a:r>
            <a:r>
              <a:rPr lang="en-US" sz="2600" dirty="0"/>
              <a:t>, over </a:t>
            </a:r>
            <a:r>
              <a:rPr lang="en-US" sz="2600" b="1" dirty="0"/>
              <a:t>228,000 people are added every day </a:t>
            </a:r>
            <a:r>
              <a:rPr lang="en-US" sz="2600" dirty="0"/>
              <a:t>— each needs sufficient land, water, shelter, food, and energy for a decent life</a:t>
            </a:r>
            <a:r>
              <a:rPr lang="en-US" sz="2600" dirty="0" smtClean="0"/>
              <a:t>.</a:t>
            </a:r>
          </a:p>
          <a:p>
            <a:pPr marL="0" indent="0" algn="just">
              <a:buNone/>
            </a:pPr>
            <a:r>
              <a:rPr lang="en-US" sz="2600" dirty="0"/>
              <a:t>	</a:t>
            </a:r>
            <a:r>
              <a:rPr lang="en-US" sz="2600" dirty="0" smtClean="0"/>
              <a:t> </a:t>
            </a:r>
            <a:r>
              <a:rPr lang="en-US" sz="2600" dirty="0"/>
              <a:t>But, </a:t>
            </a:r>
            <a:r>
              <a:rPr lang="en-US" sz="2600" b="1" dirty="0"/>
              <a:t>luckily, population growth is not an intractable problem</a:t>
            </a:r>
            <a:r>
              <a:rPr lang="en-US" sz="2600" dirty="0"/>
              <a:t>. Population growth has relatively easy and inexpensive solutions and because population impacts every environmental challenge — it is an essential element to achieve sustainability</a:t>
            </a:r>
            <a:r>
              <a:rPr lang="en-US" sz="2600" dirty="0" smtClean="0"/>
              <a:t>.</a:t>
            </a:r>
          </a:p>
          <a:p>
            <a:pPr marL="0" indent="0" algn="just">
              <a:buNone/>
            </a:pPr>
            <a:r>
              <a:rPr lang="en-US" sz="2600" dirty="0" smtClean="0"/>
              <a:t>	In </a:t>
            </a:r>
            <a:r>
              <a:rPr lang="en-US" sz="2600" dirty="0"/>
              <a:t>the 21st century, </a:t>
            </a:r>
            <a:r>
              <a:rPr lang="en-US" sz="2600" b="1" dirty="0"/>
              <a:t>working on the population issue means </a:t>
            </a:r>
            <a:r>
              <a:rPr lang="en-US" sz="2600" dirty="0"/>
              <a:t>working against oppressive cultural practices such as the low status of women around the world, gender-based violence, genital mutilation, forced prostitution, and child </a:t>
            </a:r>
            <a:r>
              <a:rPr lang="en-US" sz="2600" dirty="0" smtClean="0"/>
              <a:t>marriage.</a:t>
            </a:r>
          </a:p>
          <a:p>
            <a:pPr marL="0" indent="0" algn="just">
              <a:buNone/>
            </a:pPr>
            <a:r>
              <a:rPr lang="en-US" sz="2600" dirty="0" smtClean="0"/>
              <a:t>	</a:t>
            </a:r>
            <a:r>
              <a:rPr lang="en-US" sz="2600" b="1" dirty="0" smtClean="0"/>
              <a:t>It </a:t>
            </a:r>
            <a:r>
              <a:rPr lang="en-US" sz="2600" b="1" dirty="0"/>
              <a:t>means supporting girls’ education and reproductive health</a:t>
            </a:r>
            <a:r>
              <a:rPr lang="en-US" sz="2600" dirty="0"/>
              <a:t>. After all, the denial of the </a:t>
            </a:r>
            <a:r>
              <a:rPr lang="en-US" sz="2600" dirty="0">
                <a:hlinkClick r:id="rId2"/>
              </a:rPr>
              <a:t>rights of women and girls</a:t>
            </a:r>
            <a:r>
              <a:rPr lang="en-US" sz="2600" dirty="0"/>
              <a:t> are important factors that significantly contribute to high fertility and population growth: because they rob women of social power and self-determination. </a:t>
            </a:r>
            <a:endParaRPr lang="en-US" sz="2600" dirty="0"/>
          </a:p>
        </p:txBody>
      </p:sp>
    </p:spTree>
    <p:extLst>
      <p:ext uri="{BB962C8B-B14F-4D97-AF65-F5344CB8AC3E}">
        <p14:creationId xmlns:p14="http://schemas.microsoft.com/office/powerpoint/2010/main" val="1260943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5551"/>
            <a:ext cx="10515600" cy="5251412"/>
          </a:xfrm>
        </p:spPr>
        <p:txBody>
          <a:bodyPr/>
          <a:lstStyle/>
          <a:p>
            <a:pPr marL="0" indent="0" algn="just">
              <a:buNone/>
            </a:pPr>
            <a:r>
              <a:rPr lang="en-US" dirty="0" smtClean="0"/>
              <a:t>	</a:t>
            </a:r>
            <a:r>
              <a:rPr lang="en-US" b="1" dirty="0" smtClean="0"/>
              <a:t>Vigorous </a:t>
            </a:r>
            <a:r>
              <a:rPr lang="en-US" b="1" dirty="0"/>
              <a:t>pursuit of equal rights </a:t>
            </a:r>
            <a:r>
              <a:rPr lang="en-US" dirty="0"/>
              <a:t>for women and girls, including women’s reproductive self-determination and girls’ education, is the heart of good population advocacy.		</a:t>
            </a:r>
            <a:endParaRPr lang="en-US" dirty="0" smtClean="0"/>
          </a:p>
          <a:p>
            <a:pPr marL="0" indent="0" algn="just">
              <a:buNone/>
            </a:pPr>
            <a:r>
              <a:rPr lang="en-US" dirty="0"/>
              <a:t>	</a:t>
            </a:r>
            <a:r>
              <a:rPr lang="en-GB" b="1" dirty="0" smtClean="0"/>
              <a:t>Population </a:t>
            </a:r>
            <a:r>
              <a:rPr lang="en-GB" b="1" dirty="0"/>
              <a:t>welfare </a:t>
            </a:r>
            <a:r>
              <a:rPr lang="en-GB" dirty="0"/>
              <a:t>is, therefore, not only a way of </a:t>
            </a:r>
            <a:r>
              <a:rPr lang="en-GB" b="1" dirty="0"/>
              <a:t>helping individual and families, but also a way of helping the country </a:t>
            </a:r>
            <a:r>
              <a:rPr lang="en-GB" dirty="0"/>
              <a:t>attain its national goals. </a:t>
            </a:r>
            <a:endParaRPr lang="en-GB" dirty="0" smtClean="0"/>
          </a:p>
          <a:p>
            <a:pPr marL="0" indent="0" algn="just">
              <a:buNone/>
            </a:pPr>
            <a:r>
              <a:rPr lang="en-GB" dirty="0"/>
              <a:t>	</a:t>
            </a:r>
            <a:r>
              <a:rPr lang="en-GB" dirty="0" smtClean="0"/>
              <a:t>It </a:t>
            </a:r>
            <a:r>
              <a:rPr lang="en-GB" dirty="0"/>
              <a:t>can help us prevent overpopulation, mass poverty and starvation.</a:t>
            </a:r>
            <a:endParaRPr lang="en-US" dirty="0"/>
          </a:p>
        </p:txBody>
      </p:sp>
    </p:spTree>
    <p:extLst>
      <p:ext uri="{BB962C8B-B14F-4D97-AF65-F5344CB8AC3E}">
        <p14:creationId xmlns:p14="http://schemas.microsoft.com/office/powerpoint/2010/main" val="36355633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17</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Population Welfare </vt:lpstr>
      <vt:lpstr>PowerPoint Presentation</vt:lpstr>
      <vt:lpstr>PowerPoint Presentation</vt:lpstr>
      <vt:lpstr>PowerPoint Presentation</vt:lpstr>
      <vt:lpstr> Importance of Population Welfare: </vt:lpstr>
      <vt:lpstr>PowerPoint Presentation</vt:lpstr>
      <vt:lpstr>PowerPoint Presentation</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Welfare </dc:title>
  <dc:creator>Acer</dc:creator>
  <cp:lastModifiedBy>Acer</cp:lastModifiedBy>
  <cp:revision>4</cp:revision>
  <dcterms:created xsi:type="dcterms:W3CDTF">2020-05-01T23:50:52Z</dcterms:created>
  <dcterms:modified xsi:type="dcterms:W3CDTF">2020-05-02T00:09:31Z</dcterms:modified>
</cp:coreProperties>
</file>